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1"/>
  </p:notesMasterIdLst>
  <p:handoutMasterIdLst>
    <p:handoutMasterId r:id="rId22"/>
  </p:handoutMasterIdLst>
  <p:sldIdLst>
    <p:sldId id="256" r:id="rId5"/>
    <p:sldId id="711" r:id="rId6"/>
    <p:sldId id="712" r:id="rId7"/>
    <p:sldId id="715" r:id="rId8"/>
    <p:sldId id="716" r:id="rId9"/>
    <p:sldId id="773" r:id="rId10"/>
    <p:sldId id="767" r:id="rId11"/>
    <p:sldId id="774" r:id="rId12"/>
    <p:sldId id="775" r:id="rId13"/>
    <p:sldId id="766" r:id="rId14"/>
    <p:sldId id="777" r:id="rId15"/>
    <p:sldId id="776" r:id="rId16"/>
    <p:sldId id="780" r:id="rId17"/>
    <p:sldId id="778" r:id="rId18"/>
    <p:sldId id="779" r:id="rId19"/>
    <p:sldId id="781" r:id="rId20"/>
  </p:sldIdLst>
  <p:sldSz cx="9144000" cy="6858000" type="screen4x3"/>
  <p:notesSz cx="9928225" cy="6797675"/>
  <p:custDataLst>
    <p:tags r:id="rId2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14/07/2017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7/14/2017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539625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7904120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551648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020754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811175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125616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657213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853415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822162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slide" Target="../slides/slide13.xml"/><Relationship Id="rId4" Type="http://schemas.openxmlformats.org/officeDocument/2006/relationships/slide" Target="../slides/slide1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812360" y="620688"/>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7622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4.1 – Legal and Voluntary</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051720" y="620688"/>
            <a:ext cx="186790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4.2 – Ethical and Financial</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3991630" y="620688"/>
            <a:ext cx="202053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 – Employees and OFCOM</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6084168" y="620688"/>
            <a:ext cx="165618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4.4 – Trading Standards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asa.org.uk/" TargetMode="External"/><Relationship Id="rId7" Type="http://schemas.openxmlformats.org/officeDocument/2006/relationships/hyperlink" Target="http://www.telegraph.co.uk/news/uknews/11331064/Sexist-anti-drink-drive-taxi-advert-sparks-complaints.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hyperlink" Target="http://www.thirdsector.co.uk/advert-watchdog-receives-119-complaints-pancreatic-cancer-action-campaign/communications/article/1282567" TargetMode="External"/><Relationship Id="rId10" Type="http://schemas.openxmlformats.org/officeDocument/2006/relationships/image" Target="../media/image8.jpg"/><Relationship Id="rId4" Type="http://schemas.openxmlformats.org/officeDocument/2006/relationships/image" Target="../media/image5.png"/><Relationship Id="rId9" Type="http://schemas.openxmlformats.org/officeDocument/2006/relationships/hyperlink" Target="http://www.digitalspy.com/tech/news/a820939/bbc-wales-controversial-anti-england-adver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5.gif"/><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hyperlink" Target="LO2%20-%20Tasks/4.3%20-%20OFCOM%20Code.pdf" TargetMode="External"/><Relationship Id="rId7"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gi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250212"/>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a:t>
            </a:r>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Know </a:t>
            </a:r>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Constraints on Marketing</a:t>
            </a:r>
            <a:endParaRPr lang="en-GB"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05 – </a:t>
            </a:r>
            <a:r>
              <a:rPr lang="en-GB" sz="3400" b="1" dirty="0"/>
              <a:t>Marketing and market research</a:t>
            </a:r>
            <a:endParaRPr lang="en-GB" sz="3400" b="1" dirty="0" smtClean="0"/>
          </a:p>
          <a:p>
            <a:r>
              <a:rPr lang="en-GB" sz="3200" b="1" dirty="0">
                <a:solidFill>
                  <a:schemeClr val="tx1">
                    <a:lumMod val="50000"/>
                    <a:lumOff val="50000"/>
                  </a:schemeClr>
                </a:solidFill>
              </a:rPr>
              <a:t>2016 Specification - </a:t>
            </a:r>
            <a:r>
              <a:rPr lang="en-GB" sz="3200" b="1" dirty="0" smtClean="0">
                <a:solidFill>
                  <a:schemeClr val="tx1">
                    <a:lumMod val="50000"/>
                    <a:lumOff val="50000"/>
                  </a:schemeClr>
                </a:solidFill>
              </a:rPr>
              <a:t>F/507/8152 </a:t>
            </a:r>
            <a:endParaRPr lang="en-GB" sz="32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696745" cy="5764655"/>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60" b="1" dirty="0" smtClean="0"/>
              <a:t>Voluntary </a:t>
            </a:r>
            <a:r>
              <a:rPr lang="en-US" sz="1660" b="1" dirty="0"/>
              <a:t>constraints</a:t>
            </a:r>
            <a:r>
              <a:rPr lang="en-US" sz="1660" dirty="0"/>
              <a:t> (e.g. Advertising Standards </a:t>
            </a:r>
            <a:r>
              <a:rPr lang="en-US" sz="1660" dirty="0" smtClean="0"/>
              <a:t>Authority (ASA</a:t>
            </a:r>
            <a:r>
              <a:rPr lang="en-US" sz="1660" dirty="0"/>
              <a:t>), Advertising Codes of Practice</a:t>
            </a:r>
            <a:r>
              <a:rPr lang="en-US" sz="1660" dirty="0" smtClean="0"/>
              <a:t>) </a:t>
            </a:r>
            <a:r>
              <a:rPr lang="en-US" sz="1660" dirty="0"/>
              <a:t>- Self-regulation means the ad industry has voluntarily established and paid for its own regulation. Co-regulation sees the ASA given responsibility on a day-to-day basis for regulating the content of TV and radio ads under contract from </a:t>
            </a:r>
            <a:r>
              <a:rPr lang="en-US" sz="1660" dirty="0" err="1"/>
              <a:t>Ofcom</a:t>
            </a:r>
            <a:r>
              <a:rPr lang="en-US" sz="1660" dirty="0" smtClean="0"/>
              <a:t>. </a:t>
            </a:r>
          </a:p>
          <a:p>
            <a:pPr marL="355600" lvl="1" indent="-342900">
              <a:spcAft>
                <a:spcPts val="600"/>
              </a:spcAft>
              <a:buClr>
                <a:srgbClr val="00B050"/>
              </a:buClr>
              <a:buFont typeface="Wingdings 3" panose="05040102010807070707" pitchFamily="18" charset="2"/>
              <a:buChar char=""/>
            </a:pPr>
            <a:r>
              <a:rPr lang="en-US" sz="1660" dirty="0" smtClean="0"/>
              <a:t>What they look for is misleading advertisements, customers report these to the ASA and the complaint gets investigated. If it is upheld, the company is forced to withdraw its advert, possibly pay a fine and be subject to monitoring. </a:t>
            </a:r>
            <a:r>
              <a:rPr lang="en-US" sz="1660" dirty="0"/>
              <a:t>For example </a:t>
            </a:r>
            <a:r>
              <a:rPr lang="en-US" sz="1660" dirty="0" smtClean="0"/>
              <a:t>in 2016 the ASA </a:t>
            </a:r>
            <a:r>
              <a:rPr lang="en-US" sz="1660" dirty="0"/>
              <a:t>resolved over 29,000 complaints relating to just under 16,000 ads. </a:t>
            </a:r>
            <a:r>
              <a:rPr lang="en-US" sz="1660" dirty="0" smtClean="0"/>
              <a:t>Of these they </a:t>
            </a:r>
            <a:r>
              <a:rPr lang="en-US" sz="1660" dirty="0"/>
              <a:t>resolved 5,425 cases on </a:t>
            </a:r>
            <a:r>
              <a:rPr lang="en-US" sz="1660" dirty="0" smtClean="0"/>
              <a:t>their </a:t>
            </a:r>
            <a:r>
              <a:rPr lang="en-US" sz="1660" dirty="0"/>
              <a:t>own initiative. </a:t>
            </a:r>
          </a:p>
          <a:p>
            <a:pPr marL="355600" lvl="1" indent="-342900">
              <a:spcAft>
                <a:spcPts val="600"/>
              </a:spcAft>
              <a:buClr>
                <a:srgbClr val="00B050"/>
              </a:buClr>
              <a:buFont typeface="Wingdings 3" panose="05040102010807070707" pitchFamily="18" charset="2"/>
              <a:buChar char=""/>
            </a:pPr>
            <a:r>
              <a:rPr lang="en-US" sz="1660" dirty="0"/>
              <a:t>As a result of that work, 4,584 ads were either changed or removed. </a:t>
            </a:r>
            <a:r>
              <a:rPr lang="en-US" sz="1660" dirty="0" smtClean="0"/>
              <a:t>97</a:t>
            </a:r>
            <a:r>
              <a:rPr lang="en-US" sz="1660" dirty="0"/>
              <a:t>% of the complaints </a:t>
            </a:r>
            <a:r>
              <a:rPr lang="en-US" sz="1660" dirty="0" smtClean="0"/>
              <a:t>they </a:t>
            </a:r>
            <a:r>
              <a:rPr lang="en-US" sz="1660" dirty="0"/>
              <a:t>received </a:t>
            </a:r>
            <a:r>
              <a:rPr lang="en-US" sz="1660" dirty="0" smtClean="0"/>
              <a:t>in 2016 </a:t>
            </a:r>
            <a:r>
              <a:rPr lang="en-US" sz="1660" dirty="0"/>
              <a:t>were from members of the public. 72% of them concerned potentially misleading ads</a:t>
            </a:r>
            <a:r>
              <a:rPr lang="en-US" sz="1660" dirty="0" smtClean="0"/>
              <a:t>.</a:t>
            </a:r>
          </a:p>
          <a:p>
            <a:pPr marL="355600" lvl="1" indent="-342900">
              <a:spcAft>
                <a:spcPts val="600"/>
              </a:spcAft>
              <a:buClr>
                <a:srgbClr val="00B050"/>
              </a:buClr>
              <a:buFont typeface="Wingdings 3" panose="05040102010807070707" pitchFamily="18" charset="2"/>
              <a:buChar char=""/>
            </a:pPr>
            <a:r>
              <a:rPr lang="en-US" sz="1660" dirty="0" smtClean="0"/>
              <a:t>Activity – Look up any company you know on the</a:t>
            </a:r>
            <a:r>
              <a:rPr lang="en-US" sz="1660" dirty="0" smtClean="0">
                <a:hlinkClick r:id="rId3"/>
              </a:rPr>
              <a:t> ASA site</a:t>
            </a:r>
            <a:r>
              <a:rPr lang="en-US" sz="1660" dirty="0" smtClean="0"/>
              <a:t>, and find out if they have been complained about.</a:t>
            </a:r>
          </a:p>
          <a:p>
            <a:pPr marL="355600" lvl="1" indent="-342900">
              <a:spcAft>
                <a:spcPts val="600"/>
              </a:spcAft>
              <a:buClr>
                <a:srgbClr val="00B050"/>
              </a:buClr>
              <a:buFont typeface="Wingdings 3" panose="05040102010807070707" pitchFamily="18" charset="2"/>
              <a:buChar char=""/>
            </a:pPr>
            <a:r>
              <a:rPr lang="en-US" sz="1660" b="1" dirty="0" smtClean="0">
                <a:solidFill>
                  <a:srgbClr val="FF0000"/>
                </a:solidFill>
              </a:rPr>
              <a:t>P4.1 – Task 01 </a:t>
            </a:r>
            <a:r>
              <a:rPr lang="en-US" sz="1660" dirty="0" smtClean="0">
                <a:solidFill>
                  <a:srgbClr val="FF0000"/>
                </a:solidFill>
              </a:rPr>
              <a:t>– Explain how your shop adverts have to abide by the rules and regulations of the Consumer Protection Act and advertising standards.</a:t>
            </a:r>
            <a:endParaRPr lang="en-US" sz="1660" dirty="0">
              <a:solidFill>
                <a:srgbClr val="FF0000"/>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64" y="1052736"/>
            <a:ext cx="1873713" cy="1053254"/>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2600" dirty="0" smtClean="0"/>
              <a:t>P4.1 – Main Elements </a:t>
            </a:r>
            <a:r>
              <a:rPr lang="en-US" sz="2600" dirty="0"/>
              <a:t>and </a:t>
            </a:r>
            <a:r>
              <a:rPr lang="en-US" sz="2600" dirty="0" smtClean="0"/>
              <a:t>Impacts </a:t>
            </a:r>
            <a:r>
              <a:rPr lang="en-US" sz="2600" dirty="0"/>
              <a:t>of </a:t>
            </a:r>
            <a:r>
              <a:rPr lang="en-US" sz="2600" dirty="0" smtClean="0"/>
              <a:t>Constraints </a:t>
            </a:r>
            <a:r>
              <a:rPr lang="en-US" sz="2600" dirty="0"/>
              <a:t>on </a:t>
            </a:r>
            <a:r>
              <a:rPr lang="en-US" sz="2600" dirty="0" smtClean="0"/>
              <a:t>Marketing</a:t>
            </a:r>
            <a:endParaRPr lang="en-US" sz="2600" dirty="0"/>
          </a:p>
        </p:txBody>
      </p:sp>
      <p:pic>
        <p:nvPicPr>
          <p:cNvPr id="6" name="Picture 5">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48263" y="2380268"/>
            <a:ext cx="1873713" cy="1264756"/>
          </a:xfrm>
          <a:prstGeom prst="rect">
            <a:avLst/>
          </a:prstGeom>
        </p:spPr>
      </p:pic>
      <p:pic>
        <p:nvPicPr>
          <p:cNvPr id="12" name="Picture 11">
            <a:hlinkClick r:id="rId7"/>
          </p:cNvPr>
          <p:cNvPicPr>
            <a:picLocks noChangeAspect="1"/>
          </p:cNvPicPr>
          <p:nvPr/>
        </p:nvPicPr>
        <p:blipFill rotWithShape="1">
          <a:blip r:embed="rId8"/>
          <a:srcRect l="27862" t="27360" r="27862" b="21453"/>
          <a:stretch/>
        </p:blipFill>
        <p:spPr>
          <a:xfrm>
            <a:off x="6948263" y="3867271"/>
            <a:ext cx="1873713" cy="1217913"/>
          </a:xfrm>
          <a:prstGeom prst="rect">
            <a:avLst/>
          </a:prstGeom>
        </p:spPr>
      </p:pic>
      <p:pic>
        <p:nvPicPr>
          <p:cNvPr id="15" name="Picture 14">
            <a:hlinkClick r:id="rId9"/>
          </p:cNvPr>
          <p:cNvPicPr>
            <a:picLocks noChangeAspect="1"/>
          </p:cNvPicPr>
          <p:nvPr/>
        </p:nvPicPr>
        <p:blipFill rotWithShape="1">
          <a:blip r:embed="rId10" cstate="print">
            <a:extLst>
              <a:ext uri="{28A0092B-C50C-407E-A947-70E740481C1C}">
                <a14:useLocalDpi xmlns:a14="http://schemas.microsoft.com/office/drawing/2010/main" val="0"/>
              </a:ext>
            </a:extLst>
          </a:blip>
          <a:srcRect l="28786"/>
          <a:stretch/>
        </p:blipFill>
        <p:spPr>
          <a:xfrm>
            <a:off x="6948263" y="5314007"/>
            <a:ext cx="1873712" cy="1315550"/>
          </a:xfrm>
          <a:prstGeom prst="rect">
            <a:avLst/>
          </a:prstGeom>
        </p:spPr>
      </p:pic>
    </p:spTree>
    <p:extLst>
      <p:ext uri="{BB962C8B-B14F-4D97-AF65-F5344CB8AC3E}">
        <p14:creationId xmlns:p14="http://schemas.microsoft.com/office/powerpoint/2010/main" val="308618520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120681" cy="5590761"/>
          </a:xfrm>
          <a:prstGeom prst="rect">
            <a:avLst/>
          </a:prstGeom>
        </p:spPr>
        <p:txBody>
          <a:bodyPr wrap="square">
            <a:spAutoFit/>
          </a:bodyPr>
          <a:lstStyle/>
          <a:p>
            <a:pPr marL="360363" lvl="1" indent="-360363">
              <a:spcAft>
                <a:spcPts val="600"/>
              </a:spcAft>
              <a:buClr>
                <a:srgbClr val="00B050"/>
              </a:buClr>
              <a:buFont typeface="Wingdings 3" panose="05040102010807070707" pitchFamily="18" charset="2"/>
              <a:buChar char=""/>
            </a:pPr>
            <a:r>
              <a:rPr lang="en-US" sz="1630" dirty="0" smtClean="0"/>
              <a:t>Part of the issues argued with the ASA are a breach of </a:t>
            </a:r>
            <a:r>
              <a:rPr lang="en-US" sz="1630" b="1" dirty="0" smtClean="0"/>
              <a:t>ethical </a:t>
            </a:r>
            <a:r>
              <a:rPr lang="en-US" sz="1630" b="1" dirty="0"/>
              <a:t>constraints </a:t>
            </a:r>
            <a:r>
              <a:rPr lang="en-US" sz="1630" dirty="0"/>
              <a:t>(e.g. invasion of privacy, stereo </a:t>
            </a:r>
            <a:r>
              <a:rPr lang="en-US" sz="1630" dirty="0" smtClean="0"/>
              <a:t>types, regulations </a:t>
            </a:r>
            <a:r>
              <a:rPr lang="en-US" sz="1630" dirty="0"/>
              <a:t>(ASA</a:t>
            </a:r>
            <a:r>
              <a:rPr lang="en-US" sz="1630" dirty="0" smtClean="0"/>
              <a:t>) – Adverts that invade privacy by naming names or showing the faces of crime victims are often complained about, specifically in accidents, or incidents without the express permission of the victims.</a:t>
            </a:r>
          </a:p>
          <a:p>
            <a:pPr marL="360363" lvl="1" indent="-360363">
              <a:spcAft>
                <a:spcPts val="600"/>
              </a:spcAft>
              <a:buClr>
                <a:srgbClr val="00B050"/>
              </a:buClr>
              <a:buFont typeface="Wingdings 3" panose="05040102010807070707" pitchFamily="18" charset="2"/>
              <a:buChar char=""/>
            </a:pPr>
            <a:r>
              <a:rPr lang="en-US" sz="1630" dirty="0" smtClean="0"/>
              <a:t>Stereo types is a similar complaint, females used to be used in every washing machine advert, the use of people in images not quite meeting the racial breakdown, the failure to show disabled people in adverts. These are all issues that limit the use of images within adverts.</a:t>
            </a:r>
            <a:endParaRPr lang="en-US" sz="1630" dirty="0"/>
          </a:p>
          <a:p>
            <a:pPr marL="360363" lvl="1" indent="-360363">
              <a:spcAft>
                <a:spcPts val="600"/>
              </a:spcAft>
              <a:buClr>
                <a:srgbClr val="00B050"/>
              </a:buClr>
              <a:buFont typeface="Wingdings 3" panose="05040102010807070707" pitchFamily="18" charset="2"/>
              <a:buChar char=""/>
            </a:pPr>
            <a:r>
              <a:rPr lang="en-US" sz="1630" b="1" dirty="0" smtClean="0"/>
              <a:t>Cultural </a:t>
            </a:r>
            <a:r>
              <a:rPr lang="en-US" sz="1630" b="1" dirty="0"/>
              <a:t>constraints </a:t>
            </a:r>
            <a:r>
              <a:rPr lang="en-US" sz="1630" dirty="0"/>
              <a:t>(e.g. language, international </a:t>
            </a:r>
            <a:r>
              <a:rPr lang="en-US" sz="1630" dirty="0" smtClean="0"/>
              <a:t>differences) – Similarly the sue of language within adverts can restrict what is said or written rather than just the imagery used. The use of, or reference to offensive words is the same.</a:t>
            </a:r>
          </a:p>
          <a:p>
            <a:pPr marL="360363" lvl="1" indent="-360363">
              <a:spcAft>
                <a:spcPts val="600"/>
              </a:spcAft>
              <a:buClr>
                <a:srgbClr val="00B050"/>
              </a:buClr>
              <a:buFont typeface="Wingdings 3" panose="05040102010807070707" pitchFamily="18" charset="2"/>
              <a:buChar char=""/>
            </a:pPr>
            <a:r>
              <a:rPr lang="en-US" sz="1630" dirty="0" smtClean="0"/>
              <a:t>International differences make it equally difficult, certain words in one language mean something else in an other, the use of images, stances, objects, can all culturally cause concern. E.g. what is tolerable in a western advert </a:t>
            </a:r>
            <a:r>
              <a:rPr lang="en-US" sz="1630" dirty="0" err="1" smtClean="0"/>
              <a:t>concering</a:t>
            </a:r>
            <a:r>
              <a:rPr lang="en-US" sz="1630" dirty="0" smtClean="0"/>
              <a:t> dress code may not be as tolerable in a </a:t>
            </a:r>
            <a:r>
              <a:rPr lang="en-US" sz="1630" dirty="0" err="1" smtClean="0"/>
              <a:t>muslim</a:t>
            </a:r>
            <a:r>
              <a:rPr lang="en-US" sz="1630" dirty="0" smtClean="0"/>
              <a:t> society.</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Main Elements </a:t>
            </a:r>
            <a:r>
              <a:rPr lang="en-US" sz="2600" dirty="0"/>
              <a:t>and </a:t>
            </a:r>
            <a:r>
              <a:rPr lang="en-US" sz="2600" dirty="0" smtClean="0"/>
              <a:t>Impacts </a:t>
            </a:r>
            <a:r>
              <a:rPr lang="en-US" sz="2600" dirty="0"/>
              <a:t>of </a:t>
            </a:r>
            <a:r>
              <a:rPr lang="en-US" sz="2600" dirty="0" smtClean="0"/>
              <a:t>Constraints </a:t>
            </a:r>
            <a:r>
              <a:rPr lang="en-US" sz="2600" dirty="0"/>
              <a:t>on </a:t>
            </a:r>
            <a:r>
              <a:rPr lang="en-US" sz="2600" dirty="0" smtClean="0"/>
              <a:t>Marketing</a:t>
            </a:r>
            <a:endParaRPr lang="en-US" sz="2600"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17647"/>
          <a:stretch/>
        </p:blipFill>
        <p:spPr>
          <a:xfrm>
            <a:off x="6372201" y="1052737"/>
            <a:ext cx="2448272" cy="1512168"/>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88874" y="2636912"/>
            <a:ext cx="2431597" cy="1227956"/>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2199" y="3947714"/>
            <a:ext cx="2448271" cy="1608864"/>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2280" y="5498950"/>
            <a:ext cx="832609" cy="1170410"/>
          </a:xfrm>
          <a:prstGeom prst="rect">
            <a:avLst/>
          </a:prstGeom>
        </p:spPr>
      </p:pic>
      <p:sp>
        <p:nvSpPr>
          <p:cNvPr id="7" name="AutoShape 4" descr="Image result for washing machine women adver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6465159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408713" cy="5829288"/>
          </a:xfrm>
          <a:prstGeom prst="rect">
            <a:avLst/>
          </a:prstGeom>
        </p:spPr>
        <p:txBody>
          <a:bodyPr wrap="square">
            <a:spAutoFit/>
          </a:bodyPr>
          <a:lstStyle/>
          <a:p>
            <a:pPr marL="269875" lvl="1" indent="-269875">
              <a:spcAft>
                <a:spcPts val="600"/>
              </a:spcAft>
              <a:buClr>
                <a:srgbClr val="00B050"/>
              </a:buClr>
              <a:buFont typeface="Wingdings 3" panose="05040102010807070707" pitchFamily="18" charset="2"/>
              <a:buChar char=""/>
            </a:pPr>
            <a:r>
              <a:rPr lang="en-US" sz="1460" b="1" dirty="0" smtClean="0"/>
              <a:t>Financial </a:t>
            </a:r>
            <a:r>
              <a:rPr lang="en-US" sz="1460" b="1" dirty="0"/>
              <a:t>constraints </a:t>
            </a:r>
            <a:r>
              <a:rPr lang="en-US" sz="1460" dirty="0"/>
              <a:t>(e.g. budget, cash flow, </a:t>
            </a:r>
            <a:r>
              <a:rPr lang="en-US" sz="1460" dirty="0" smtClean="0"/>
              <a:t>liquidity) – A more technical restriction on the methods of advertising is money. TV adverts cost a lot, cinema adverts more so. Radio adverts locally are cheap, flyers are cheaper. A marketing budget can be very large but this can be further restricted when there is a cash flow or liquidity issue within a company.</a:t>
            </a:r>
          </a:p>
          <a:p>
            <a:pPr marL="269875" lvl="1" indent="-269875">
              <a:spcAft>
                <a:spcPts val="600"/>
              </a:spcAft>
              <a:buClr>
                <a:srgbClr val="00B050"/>
              </a:buClr>
              <a:buFont typeface="Wingdings 3" panose="05040102010807070707" pitchFamily="18" charset="2"/>
              <a:buChar char=""/>
            </a:pPr>
            <a:r>
              <a:rPr lang="en-US" sz="1460" dirty="0" smtClean="0"/>
              <a:t>For instance, a sweet shop will not be able to afford a TV campaign but might afford flyers or a poster. Local radio is also good. But you would not expect Apple to use anything that small or local. Their marketing budget is up to 1/3 of their revenue but their adverts are rarely seen.</a:t>
            </a:r>
          </a:p>
          <a:p>
            <a:pPr marL="269875" lvl="1" indent="-269875">
              <a:spcAft>
                <a:spcPts val="600"/>
              </a:spcAft>
              <a:buClr>
                <a:srgbClr val="00B050"/>
              </a:buClr>
              <a:buFont typeface="Wingdings 3" panose="05040102010807070707" pitchFamily="18" charset="2"/>
              <a:buChar char=""/>
            </a:pPr>
            <a:r>
              <a:rPr lang="en-US" sz="1460" b="1" dirty="0"/>
              <a:t>Technical constraints</a:t>
            </a:r>
            <a:r>
              <a:rPr lang="en-US" sz="1460" dirty="0"/>
              <a:t> (e.g. IT limitations, legislation, budget</a:t>
            </a:r>
            <a:r>
              <a:rPr lang="en-US" sz="1460" dirty="0" smtClean="0"/>
              <a:t>)</a:t>
            </a:r>
            <a:r>
              <a:rPr lang="en-US" sz="1460" dirty="0"/>
              <a:t> </a:t>
            </a:r>
            <a:r>
              <a:rPr lang="en-US" sz="1460" dirty="0" smtClean="0"/>
              <a:t>– These financial restraints also comedown to the ability of the current staffing within a company to create the marketing and advertising themselves. This is restricted by their IT skills and legal restrictions. To create an advert for television requires an external agency to create the advert, specialist knowledge of programs like After Effects is needed. This then impacts on the finances of the company, time and skills, whereas website adverts cost less, are easier to make and require less technical skills.</a:t>
            </a:r>
          </a:p>
          <a:p>
            <a:pPr marL="269875" lvl="1" indent="-269875">
              <a:spcAft>
                <a:spcPts val="600"/>
              </a:spcAft>
              <a:buClr>
                <a:srgbClr val="00B050"/>
              </a:buClr>
              <a:buFont typeface="Wingdings 3" panose="05040102010807070707" pitchFamily="18" charset="2"/>
              <a:buChar char=""/>
            </a:pPr>
            <a:r>
              <a:rPr lang="en-US" sz="1460" b="1" dirty="0" smtClean="0">
                <a:solidFill>
                  <a:srgbClr val="FF0000"/>
                </a:solidFill>
              </a:rPr>
              <a:t>P4.2 </a:t>
            </a:r>
            <a:r>
              <a:rPr lang="en-US" sz="1460" b="1" dirty="0">
                <a:solidFill>
                  <a:srgbClr val="FF0000"/>
                </a:solidFill>
              </a:rPr>
              <a:t>– Task </a:t>
            </a:r>
            <a:r>
              <a:rPr lang="en-US" sz="1460" b="1" dirty="0" smtClean="0">
                <a:solidFill>
                  <a:srgbClr val="FF0000"/>
                </a:solidFill>
              </a:rPr>
              <a:t>02 </a:t>
            </a:r>
            <a:r>
              <a:rPr lang="en-US" sz="1460" dirty="0">
                <a:solidFill>
                  <a:srgbClr val="FF0000"/>
                </a:solidFill>
              </a:rPr>
              <a:t>– </a:t>
            </a:r>
            <a:r>
              <a:rPr lang="en-US" sz="1460" dirty="0" smtClean="0">
                <a:solidFill>
                  <a:srgbClr val="FF0000"/>
                </a:solidFill>
              </a:rPr>
              <a:t>Explain how </a:t>
            </a:r>
            <a:r>
              <a:rPr lang="en-US" sz="1460" dirty="0" smtClean="0">
                <a:solidFill>
                  <a:srgbClr val="FF0000"/>
                </a:solidFill>
              </a:rPr>
              <a:t>Ethical, Cultural, Financial </a:t>
            </a:r>
            <a:r>
              <a:rPr lang="en-US" sz="1460" dirty="0" smtClean="0">
                <a:solidFill>
                  <a:srgbClr val="FF0000"/>
                </a:solidFill>
              </a:rPr>
              <a:t>and Technical constraints can impact on Marketing.</a:t>
            </a:r>
          </a:p>
          <a:p>
            <a:pPr marL="269875" lvl="1" indent="-269875">
              <a:spcAft>
                <a:spcPts val="600"/>
              </a:spcAft>
              <a:buClr>
                <a:srgbClr val="00B050"/>
              </a:buClr>
              <a:buFont typeface="Wingdings 3" panose="05040102010807070707" pitchFamily="18" charset="2"/>
              <a:buChar char=""/>
            </a:pPr>
            <a:r>
              <a:rPr lang="en-US" sz="1460" b="1" dirty="0" smtClean="0">
                <a:solidFill>
                  <a:srgbClr val="FF0000"/>
                </a:solidFill>
              </a:rPr>
              <a:t>P4.2 – Task 03 </a:t>
            </a:r>
            <a:r>
              <a:rPr lang="en-US" sz="1460" dirty="0" smtClean="0">
                <a:solidFill>
                  <a:srgbClr val="FF0000"/>
                </a:solidFill>
              </a:rPr>
              <a:t>- Using your company example, explain how their marketing plan and marketing ability might be limited by financial and technical issues.</a:t>
            </a:r>
            <a:endParaRPr lang="en-US" sz="14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P4.2 – Main Elements </a:t>
            </a:r>
            <a:r>
              <a:rPr lang="en-US" sz="2600" dirty="0"/>
              <a:t>and </a:t>
            </a:r>
            <a:r>
              <a:rPr lang="en-US" sz="2600" dirty="0" smtClean="0"/>
              <a:t>Impacts </a:t>
            </a:r>
            <a:r>
              <a:rPr lang="en-US" sz="2600" dirty="0"/>
              <a:t>of </a:t>
            </a:r>
            <a:r>
              <a:rPr lang="en-US" sz="2600" dirty="0" smtClean="0"/>
              <a:t>Constraints </a:t>
            </a:r>
            <a:r>
              <a:rPr lang="en-US" sz="2600" dirty="0"/>
              <a:t>on </a:t>
            </a:r>
            <a:r>
              <a:rPr lang="en-US" sz="2600" dirty="0" smtClean="0"/>
              <a:t>Marketing</a:t>
            </a:r>
            <a:endParaRPr lang="en-US" sz="2600"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8133" r="16805"/>
          <a:stretch/>
        </p:blipFill>
        <p:spPr>
          <a:xfrm>
            <a:off x="6732240" y="4437112"/>
            <a:ext cx="2100972" cy="2151551"/>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148" y="2924944"/>
            <a:ext cx="2098296" cy="142062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2148" y="1065635"/>
            <a:ext cx="2098296" cy="1770962"/>
          </a:xfrm>
          <a:prstGeom prst="rect">
            <a:avLst/>
          </a:prstGeom>
        </p:spPr>
      </p:pic>
    </p:spTree>
    <p:extLst>
      <p:ext uri="{BB962C8B-B14F-4D97-AF65-F5344CB8AC3E}">
        <p14:creationId xmlns:p14="http://schemas.microsoft.com/office/powerpoint/2010/main" val="38324256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370701"/>
          </a:xfrm>
          <a:prstGeom prst="rect">
            <a:avLst/>
          </a:prstGeom>
        </p:spPr>
        <p:txBody>
          <a:bodyPr wrap="square">
            <a:spAutoFit/>
          </a:bodyPr>
          <a:lstStyle/>
          <a:p>
            <a:pPr marL="360363" lvl="1" indent="-360363">
              <a:spcAft>
                <a:spcPts val="600"/>
              </a:spcAft>
              <a:buClr>
                <a:srgbClr val="00B050"/>
              </a:buClr>
              <a:buFont typeface="Wingdings 3" panose="05040102010807070707" pitchFamily="18" charset="2"/>
              <a:buChar char=""/>
            </a:pPr>
            <a:r>
              <a:rPr lang="en-US" sz="1700" b="1" dirty="0" smtClean="0"/>
              <a:t>Employees</a:t>
            </a:r>
            <a:r>
              <a:rPr lang="en-US" sz="1700" dirty="0" smtClean="0"/>
              <a:t> </a:t>
            </a:r>
            <a:r>
              <a:rPr lang="en-US" sz="1700" dirty="0"/>
              <a:t>(e.g. quantity, quality and skills of </a:t>
            </a:r>
            <a:r>
              <a:rPr lang="en-US" sz="1700" dirty="0" smtClean="0"/>
              <a:t>employees) – For some companies the biggest limitation of the ability to do good marketing is the company itself, the lack of employees, the ability of the employees, and the inability to farm out the job. Skill shortage is an issue for most small businesses, they hire in accountants once a year, they rely on suppliers for their goods, they hire the best staff they can afford, technical and available skills will limit this.</a:t>
            </a:r>
          </a:p>
          <a:p>
            <a:pPr marL="360363" lvl="1" indent="-360363">
              <a:spcAft>
                <a:spcPts val="600"/>
              </a:spcAft>
              <a:buClr>
                <a:srgbClr val="00B050"/>
              </a:buClr>
              <a:buFont typeface="Wingdings 3" panose="05040102010807070707" pitchFamily="18" charset="2"/>
              <a:buChar char=""/>
            </a:pPr>
            <a:r>
              <a:rPr lang="en-US" sz="1700" b="1" dirty="0" smtClean="0"/>
              <a:t>Broadcast </a:t>
            </a:r>
            <a:r>
              <a:rPr lang="en-US" sz="1700" b="1" dirty="0"/>
              <a:t>codes </a:t>
            </a:r>
            <a:r>
              <a:rPr lang="en-US" sz="1700" dirty="0"/>
              <a:t>(</a:t>
            </a:r>
            <a:r>
              <a:rPr lang="en-US" sz="1700" dirty="0" err="1" smtClean="0"/>
              <a:t>Ofcom</a:t>
            </a:r>
            <a:r>
              <a:rPr lang="en-US" sz="1700" dirty="0" smtClean="0"/>
              <a:t>) – </a:t>
            </a:r>
            <a:r>
              <a:rPr lang="en-US" sz="1700" dirty="0" err="1" smtClean="0"/>
              <a:t>Ofcom</a:t>
            </a:r>
            <a:r>
              <a:rPr lang="en-US" sz="1700" dirty="0" smtClean="0"/>
              <a:t> is the government controlled body that oversees all communication methods, TV, Radio, Image Ads etc. including the Internet and like the ASA they have a set of rules and guidelines that need to be abided by. For instance:</a:t>
            </a:r>
          </a:p>
          <a:p>
            <a:pPr marL="360363" lvl="1" indent="-360363">
              <a:spcAft>
                <a:spcPts val="600"/>
              </a:spcAft>
              <a:buClr>
                <a:srgbClr val="00B050"/>
              </a:buClr>
              <a:buFont typeface="Wingdings 3" panose="05040102010807070707" pitchFamily="18" charset="2"/>
              <a:buChar char=""/>
            </a:pPr>
            <a:r>
              <a:rPr lang="en-US" sz="1700" b="1" dirty="0"/>
              <a:t>Code on the scheduling of television advertising</a:t>
            </a:r>
          </a:p>
          <a:p>
            <a:pPr marL="360363" lvl="1" indent="-360363">
              <a:spcAft>
                <a:spcPts val="600"/>
              </a:spcAft>
              <a:buClr>
                <a:srgbClr val="00B050"/>
              </a:buClr>
              <a:buFont typeface="Wingdings 3" panose="05040102010807070707" pitchFamily="18" charset="2"/>
              <a:buChar char=""/>
            </a:pPr>
            <a:r>
              <a:rPr lang="en-US" sz="1700" dirty="0" smtClean="0"/>
              <a:t>This </a:t>
            </a:r>
            <a:r>
              <a:rPr lang="en-US" sz="1700" dirty="0"/>
              <a:t>Code sets out the rules with which television broadcasters licensed by </a:t>
            </a:r>
            <a:r>
              <a:rPr lang="en-US" sz="1700" dirty="0" err="1"/>
              <a:t>Ofcom</a:t>
            </a:r>
            <a:r>
              <a:rPr lang="en-US" sz="1700" dirty="0"/>
              <a:t> must comply when carrying advertising</a:t>
            </a:r>
            <a:r>
              <a:rPr lang="en-US" sz="1700" dirty="0" smtClean="0"/>
              <a:t>.</a:t>
            </a:r>
            <a:endParaRPr lang="en-US" sz="1700" dirty="0"/>
          </a:p>
          <a:p>
            <a:pPr marL="360363" lvl="1" indent="-360363">
              <a:spcAft>
                <a:spcPts val="600"/>
              </a:spcAft>
              <a:buClr>
                <a:srgbClr val="00B050"/>
              </a:buClr>
              <a:buFont typeface="Wingdings 3" panose="05040102010807070707" pitchFamily="18" charset="2"/>
              <a:buChar char=""/>
            </a:pPr>
            <a:r>
              <a:rPr lang="en-US" sz="1700" dirty="0"/>
              <a:t>These rules give effect to relevant provisions of the Communications Act, the Audiovisual Media Services (AVMS) Directive and those policies determined by </a:t>
            </a:r>
            <a:r>
              <a:rPr lang="en-US" sz="1700" dirty="0" err="1"/>
              <a:t>Ofcom</a:t>
            </a:r>
            <a:r>
              <a:rPr lang="en-US" sz="1700" dirty="0"/>
              <a:t> following consultation. </a:t>
            </a:r>
            <a:r>
              <a:rPr lang="en-US" sz="1700" dirty="0" smtClean="0"/>
              <a:t>Implications of this include </a:t>
            </a:r>
            <a:r>
              <a:rPr lang="en-US" sz="1700" dirty="0" smtClean="0">
                <a:hlinkClick r:id="rId3" action="ppaction://hlinkfile"/>
              </a:rPr>
              <a:t>the following</a:t>
            </a:r>
            <a:r>
              <a:rPr lang="en-US" sz="1700" dirty="0" smtClean="0"/>
              <a:t>:</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P4.3 – Main Elements </a:t>
            </a:r>
            <a:r>
              <a:rPr lang="en-US" sz="2600" dirty="0"/>
              <a:t>and </a:t>
            </a:r>
            <a:r>
              <a:rPr lang="en-US" sz="2600" dirty="0" smtClean="0"/>
              <a:t>Impacts </a:t>
            </a:r>
            <a:r>
              <a:rPr lang="en-US" sz="2600" dirty="0"/>
              <a:t>of </a:t>
            </a:r>
            <a:r>
              <a:rPr lang="en-US" sz="2600" dirty="0" smtClean="0"/>
              <a:t>Constraints </a:t>
            </a:r>
            <a:r>
              <a:rPr lang="en-US" sz="2600" dirty="0"/>
              <a:t>on </a:t>
            </a:r>
            <a:r>
              <a:rPr lang="en-US" sz="2600" dirty="0" smtClean="0"/>
              <a:t>Marketing</a:t>
            </a:r>
            <a:endParaRPr lang="en-US" sz="2600"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9442" y="3212976"/>
            <a:ext cx="1637322" cy="1150453"/>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9442" y="1851437"/>
            <a:ext cx="1661030" cy="1245773"/>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59442" y="1124744"/>
            <a:ext cx="1661030" cy="647755"/>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59442" y="4485693"/>
            <a:ext cx="1637322" cy="916797"/>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59442" y="5517232"/>
            <a:ext cx="1661030" cy="1104652"/>
          </a:xfrm>
          <a:prstGeom prst="rect">
            <a:avLst/>
          </a:prstGeom>
        </p:spPr>
      </p:pic>
    </p:spTree>
    <p:extLst>
      <p:ext uri="{BB962C8B-B14F-4D97-AF65-F5344CB8AC3E}">
        <p14:creationId xmlns:p14="http://schemas.microsoft.com/office/powerpoint/2010/main" val="259745145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09255"/>
          </a:xfrm>
          <a:prstGeom prst="rect">
            <a:avLst/>
          </a:prstGeom>
        </p:spPr>
        <p:txBody>
          <a:bodyPr wrap="square">
            <a:spAutoFit/>
          </a:bodyPr>
          <a:lstStyle/>
          <a:p>
            <a:pPr marL="0" lvl="1">
              <a:spcAft>
                <a:spcPts val="600"/>
              </a:spcAft>
              <a:buClr>
                <a:srgbClr val="00B050"/>
              </a:buClr>
            </a:pPr>
            <a:r>
              <a:rPr lang="en-US" sz="1500" b="1" dirty="0"/>
              <a:t>Rules</a:t>
            </a:r>
          </a:p>
          <a:p>
            <a:pPr marL="360363" lvl="1" indent="-360363">
              <a:spcAft>
                <a:spcPts val="600"/>
              </a:spcAft>
              <a:buClr>
                <a:srgbClr val="00B050"/>
              </a:buClr>
              <a:buFont typeface="+mj-lt"/>
              <a:buAutoNum type="arabicPeriod"/>
            </a:pPr>
            <a:r>
              <a:rPr lang="en-US" sz="1500" dirty="0" smtClean="0"/>
              <a:t>Broadcasters </a:t>
            </a:r>
            <a:r>
              <a:rPr lang="en-US" sz="1500" dirty="0"/>
              <a:t>must ensure that television advertising and teleshopping is readily </a:t>
            </a:r>
            <a:r>
              <a:rPr lang="en-US" sz="1500" dirty="0" err="1"/>
              <a:t>recognisable</a:t>
            </a:r>
            <a:r>
              <a:rPr lang="en-US" sz="1500" dirty="0"/>
              <a:t> and distinguishable from editorial </a:t>
            </a:r>
            <a:r>
              <a:rPr lang="en-US" sz="1500" dirty="0" smtClean="0"/>
              <a:t>content.</a:t>
            </a:r>
            <a:endParaRPr lang="en-US" sz="1500" dirty="0"/>
          </a:p>
          <a:p>
            <a:pPr marL="360363" lvl="1" indent="-360363">
              <a:spcAft>
                <a:spcPts val="600"/>
              </a:spcAft>
              <a:buClr>
                <a:srgbClr val="00B050"/>
              </a:buClr>
              <a:buFont typeface="+mj-lt"/>
              <a:buAutoNum type="arabicPeriod"/>
            </a:pPr>
            <a:r>
              <a:rPr lang="en-US" sz="1500" dirty="0" smtClean="0"/>
              <a:t>Time </a:t>
            </a:r>
            <a:r>
              <a:rPr lang="en-US" sz="1500" dirty="0"/>
              <a:t>devoted to television advertising and teleshopping spots on any channel in any clock hour must not exceed 12 minutes.</a:t>
            </a:r>
          </a:p>
          <a:p>
            <a:pPr marL="360363" lvl="1" indent="-360363">
              <a:spcAft>
                <a:spcPts val="600"/>
              </a:spcAft>
              <a:buClr>
                <a:srgbClr val="00B050"/>
              </a:buClr>
              <a:buFont typeface="+mj-lt"/>
              <a:buAutoNum type="arabicPeriod"/>
            </a:pPr>
            <a:r>
              <a:rPr lang="en-US" sz="1500" dirty="0" smtClean="0"/>
              <a:t>Non </a:t>
            </a:r>
            <a:r>
              <a:rPr lang="en-US" sz="1500" dirty="0"/>
              <a:t>public service channels must show no more than an average of 12 minutes of television advertising and teleshopping spots for every hour of </a:t>
            </a:r>
            <a:r>
              <a:rPr lang="en-US" sz="1500" dirty="0" smtClean="0"/>
              <a:t>transmission.</a:t>
            </a:r>
            <a:endParaRPr lang="en-US" sz="1500" dirty="0"/>
          </a:p>
          <a:p>
            <a:pPr marL="360363" lvl="1" indent="-360363">
              <a:spcAft>
                <a:spcPts val="600"/>
              </a:spcAft>
              <a:buClr>
                <a:srgbClr val="00B050"/>
              </a:buClr>
              <a:buFont typeface="+mj-lt"/>
              <a:buAutoNum type="arabicPeriod"/>
            </a:pPr>
            <a:r>
              <a:rPr lang="en-US" sz="1500" dirty="0" smtClean="0"/>
              <a:t>Advertising </a:t>
            </a:r>
            <a:r>
              <a:rPr lang="en-US" sz="1500" dirty="0"/>
              <a:t>breaks during </a:t>
            </a:r>
            <a:r>
              <a:rPr lang="en-US" sz="1500" dirty="0" smtClean="0"/>
              <a:t>programs </a:t>
            </a:r>
            <a:r>
              <a:rPr lang="en-US" sz="1500" dirty="0"/>
              <a:t>on public service channels may not exceed 3 minutes 50 seconds, of which advertising and teleshopping </a:t>
            </a:r>
            <a:r>
              <a:rPr lang="en-US" sz="1500" dirty="0" smtClean="0"/>
              <a:t>may </a:t>
            </a:r>
            <a:r>
              <a:rPr lang="en-US" sz="1500" dirty="0"/>
              <a:t>not exceed 3 minutes and 30 seconds.</a:t>
            </a:r>
          </a:p>
          <a:p>
            <a:pPr marL="360363" lvl="1" indent="-360363">
              <a:spcAft>
                <a:spcPts val="600"/>
              </a:spcAft>
              <a:buClr>
                <a:srgbClr val="00B050"/>
              </a:buClr>
              <a:buFont typeface="+mj-lt"/>
              <a:buAutoNum type="arabicPeriod"/>
            </a:pPr>
            <a:r>
              <a:rPr lang="en-US" sz="1500" dirty="0" smtClean="0"/>
              <a:t>On </a:t>
            </a:r>
            <a:r>
              <a:rPr lang="en-US" sz="1500" dirty="0"/>
              <a:t>public </a:t>
            </a:r>
            <a:r>
              <a:rPr lang="en-US" sz="1500" dirty="0" smtClean="0"/>
              <a:t>channels</a:t>
            </a:r>
            <a:r>
              <a:rPr lang="en-US" sz="1500" dirty="0"/>
              <a:t>, teleshopping windows may be scheduled only between 00:00 and 06:00.</a:t>
            </a:r>
          </a:p>
          <a:p>
            <a:pPr marL="360363" lvl="1" indent="-360363">
              <a:spcAft>
                <a:spcPts val="600"/>
              </a:spcAft>
              <a:buClr>
                <a:srgbClr val="00B050"/>
              </a:buClr>
              <a:buFont typeface="+mj-lt"/>
              <a:buAutoNum type="arabicPeriod"/>
            </a:pPr>
            <a:r>
              <a:rPr lang="en-US" sz="1500" dirty="0" smtClean="0"/>
              <a:t>Where </a:t>
            </a:r>
            <a:r>
              <a:rPr lang="en-US" sz="1500" dirty="0"/>
              <a:t>television advertising or teleshopping is inserted during </a:t>
            </a:r>
            <a:r>
              <a:rPr lang="en-US" sz="1500" dirty="0" smtClean="0"/>
              <a:t>programs</a:t>
            </a:r>
            <a:r>
              <a:rPr lang="en-US" sz="1500" dirty="0"/>
              <a:t>, television broadcasters must ensure that the integrity of the </a:t>
            </a:r>
            <a:r>
              <a:rPr lang="en-US" sz="1500" dirty="0" smtClean="0"/>
              <a:t>program </a:t>
            </a:r>
            <a:r>
              <a:rPr lang="en-US" sz="1500" dirty="0"/>
              <a:t>is not prejudiced, having regard to the nature and duration of the </a:t>
            </a:r>
            <a:r>
              <a:rPr lang="en-US" sz="1500" dirty="0" smtClean="0"/>
              <a:t>program, </a:t>
            </a:r>
            <a:r>
              <a:rPr lang="en-US" sz="1500" dirty="0"/>
              <a:t>and where natural breaks occur.</a:t>
            </a:r>
          </a:p>
          <a:p>
            <a:pPr marL="360363" lvl="1" indent="-360363">
              <a:spcAft>
                <a:spcPts val="600"/>
              </a:spcAft>
              <a:buClr>
                <a:srgbClr val="00B050"/>
              </a:buClr>
              <a:buFont typeface="+mj-lt"/>
              <a:buAutoNum type="arabicPeriod"/>
            </a:pPr>
            <a:r>
              <a:rPr lang="en-US" sz="1500" dirty="0" smtClean="0"/>
              <a:t>The </a:t>
            </a:r>
            <a:r>
              <a:rPr lang="en-US" sz="1500" dirty="0"/>
              <a:t>transmission of films and news </a:t>
            </a:r>
            <a:r>
              <a:rPr lang="en-US" sz="1500" dirty="0" smtClean="0"/>
              <a:t>programs </a:t>
            </a:r>
            <a:r>
              <a:rPr lang="en-US" sz="1500" dirty="0"/>
              <a:t>may be interrupted by advertising or teleshopping only once for each scheduled period of at least 30 minutes.</a:t>
            </a:r>
          </a:p>
          <a:p>
            <a:pPr marL="360363" lvl="1" indent="-360363">
              <a:spcAft>
                <a:spcPts val="600"/>
              </a:spcAft>
              <a:buClr>
                <a:srgbClr val="00B050"/>
              </a:buClr>
              <a:buFont typeface="+mj-lt"/>
              <a:buAutoNum type="arabicPeriod"/>
            </a:pPr>
            <a:r>
              <a:rPr lang="en-US" sz="1500" dirty="0" smtClean="0"/>
              <a:t>Breaks </a:t>
            </a:r>
            <a:r>
              <a:rPr lang="en-US" sz="1500" dirty="0"/>
              <a:t>are not permitted within schools </a:t>
            </a:r>
            <a:r>
              <a:rPr lang="en-US" sz="1500" dirty="0" smtClean="0"/>
              <a:t>programs. Children’s programs </a:t>
            </a:r>
            <a:r>
              <a:rPr lang="en-US" sz="1500" dirty="0"/>
              <a:t>with a scheduled duration of 30 minutes or less may not be interrupted by </a:t>
            </a:r>
            <a:r>
              <a:rPr lang="en-US" sz="1500" dirty="0" smtClean="0"/>
              <a:t>advertising. Programs </a:t>
            </a:r>
            <a:r>
              <a:rPr lang="en-US" sz="1500" dirty="0"/>
              <a:t>including a religious service may not include advertising or teleshopping breaks during the service</a:t>
            </a:r>
            <a:r>
              <a:rPr lang="en-US" sz="1500" dirty="0" smtClean="0"/>
              <a:t>.</a:t>
            </a:r>
          </a:p>
          <a:p>
            <a:pPr marL="360363" lvl="1" indent="-360363">
              <a:spcAft>
                <a:spcPts val="600"/>
              </a:spcAft>
              <a:buClr>
                <a:srgbClr val="00B050"/>
              </a:buClr>
              <a:buFont typeface="Wingdings 3" panose="05040102010807070707" pitchFamily="18" charset="2"/>
              <a:buChar char=""/>
            </a:pPr>
            <a:r>
              <a:rPr lang="en-US" sz="1500" b="1" dirty="0" smtClean="0">
                <a:solidFill>
                  <a:srgbClr val="FF0000"/>
                </a:solidFill>
              </a:rPr>
              <a:t>P4.3 – Task 04 </a:t>
            </a:r>
            <a:r>
              <a:rPr lang="en-US" sz="1500" dirty="0" smtClean="0">
                <a:solidFill>
                  <a:srgbClr val="FF0000"/>
                </a:solidFill>
              </a:rPr>
              <a:t>– Explain why Employees may be a restriction to marketing and advertising.</a:t>
            </a:r>
          </a:p>
          <a:p>
            <a:pPr marL="360363" lvl="1" indent="-360363">
              <a:spcAft>
                <a:spcPts val="600"/>
              </a:spcAft>
              <a:buClr>
                <a:srgbClr val="00B050"/>
              </a:buClr>
              <a:buFont typeface="Wingdings 3" panose="05040102010807070707" pitchFamily="18" charset="2"/>
              <a:buChar char=""/>
            </a:pPr>
            <a:r>
              <a:rPr lang="en-US" sz="1500" b="1" dirty="0" smtClean="0">
                <a:solidFill>
                  <a:srgbClr val="FF0000"/>
                </a:solidFill>
              </a:rPr>
              <a:t>P4.3 – Task 05 </a:t>
            </a:r>
            <a:r>
              <a:rPr lang="en-US" sz="1500" dirty="0" smtClean="0">
                <a:solidFill>
                  <a:srgbClr val="FF0000"/>
                </a:solidFill>
              </a:rPr>
              <a:t>– Explain what Broadcast rules and regulations exist to limit advertising and why it is important to advertise in a way that does not breach Broadcast Codes rules. </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P4.3 – Main Elements </a:t>
            </a:r>
            <a:r>
              <a:rPr lang="en-US" sz="2600" dirty="0"/>
              <a:t>and </a:t>
            </a:r>
            <a:r>
              <a:rPr lang="en-US" sz="2600" dirty="0" smtClean="0"/>
              <a:t>Impacts </a:t>
            </a:r>
            <a:r>
              <a:rPr lang="en-US" sz="2600" dirty="0"/>
              <a:t>of </a:t>
            </a:r>
            <a:r>
              <a:rPr lang="en-US" sz="2600" dirty="0" smtClean="0"/>
              <a:t>Constraints </a:t>
            </a:r>
            <a:r>
              <a:rPr lang="en-US" sz="2600" dirty="0"/>
              <a:t>on </a:t>
            </a:r>
            <a:r>
              <a:rPr lang="en-US" sz="2600" dirty="0" smtClean="0"/>
              <a:t>Marketing</a:t>
            </a:r>
            <a:endParaRPr lang="en-US" sz="2600" dirty="0"/>
          </a:p>
        </p:txBody>
      </p:sp>
    </p:spTree>
    <p:extLst>
      <p:ext uri="{BB962C8B-B14F-4D97-AF65-F5344CB8AC3E}">
        <p14:creationId xmlns:p14="http://schemas.microsoft.com/office/powerpoint/2010/main" val="373173705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647700"/>
          </a:xfrm>
          <a:prstGeom prst="rect">
            <a:avLst/>
          </a:prstGeom>
        </p:spPr>
        <p:txBody>
          <a:bodyPr wrap="square">
            <a:spAutoFit/>
          </a:bodyPr>
          <a:lstStyle/>
          <a:p>
            <a:pPr marL="360363" lvl="1" indent="-360363">
              <a:spcAft>
                <a:spcPts val="600"/>
              </a:spcAft>
              <a:buClr>
                <a:srgbClr val="00B050"/>
              </a:buClr>
              <a:buFont typeface="Wingdings 3" panose="05040102010807070707" pitchFamily="18" charset="2"/>
              <a:buChar char=""/>
            </a:pPr>
            <a:r>
              <a:rPr lang="en-US" sz="1600" b="1" dirty="0" smtClean="0"/>
              <a:t>Limitations</a:t>
            </a:r>
            <a:r>
              <a:rPr lang="en-US" sz="1600" dirty="0"/>
              <a:t>, i.e. </a:t>
            </a:r>
            <a:r>
              <a:rPr lang="en-US" sz="1600" dirty="0" smtClean="0"/>
              <a:t>penalties – Failing to abide by OFCOM or the ASA will result in penalties, financial, and the more times a company fails to abide by  the rules, the larger these get. The fines limit marketing and advertising by reducing budgets but the fear of fines reduces the ability and content of advertising.</a:t>
            </a:r>
          </a:p>
          <a:p>
            <a:pPr marL="360363" lvl="1" indent="-360363">
              <a:spcAft>
                <a:spcPts val="600"/>
              </a:spcAft>
              <a:buClr>
                <a:srgbClr val="00B050"/>
              </a:buClr>
              <a:buFont typeface="Wingdings 3" panose="05040102010807070707" pitchFamily="18" charset="2"/>
              <a:buChar char=""/>
            </a:pPr>
            <a:r>
              <a:rPr lang="en-US" sz="1600" b="1" dirty="0" smtClean="0"/>
              <a:t>Trading standards </a:t>
            </a:r>
            <a:r>
              <a:rPr lang="en-US" sz="1600" dirty="0"/>
              <a:t>- Information about advertisers who are unwilling or unable to follow our rules and have been referred to the ASA's legal backstop, Trading Standards</a:t>
            </a:r>
            <a:r>
              <a:rPr lang="en-US" sz="1600" dirty="0" smtClean="0"/>
              <a:t>. This is the last line, the harshest restriction placed on advertisers. </a:t>
            </a:r>
            <a:endParaRPr lang="en-US" sz="1600" dirty="0"/>
          </a:p>
          <a:p>
            <a:pPr marL="360363" lvl="1" indent="-360363">
              <a:spcAft>
                <a:spcPts val="600"/>
              </a:spcAft>
              <a:buClr>
                <a:srgbClr val="00B050"/>
              </a:buClr>
              <a:buFont typeface="Wingdings 3" panose="05040102010807070707" pitchFamily="18" charset="2"/>
              <a:buChar char=""/>
            </a:pPr>
            <a:r>
              <a:rPr lang="en-US" sz="1600" dirty="0"/>
              <a:t>Trading Standards </a:t>
            </a:r>
            <a:r>
              <a:rPr lang="en-US" sz="1600" dirty="0" smtClean="0"/>
              <a:t>role </a:t>
            </a:r>
            <a:r>
              <a:rPr lang="en-US" sz="1600" dirty="0"/>
              <a:t>is to provide leadership, influence, support and resources to help combat consumer and business detriment nationally, regionally and locally. </a:t>
            </a:r>
            <a:r>
              <a:rPr lang="en-US" sz="1600" dirty="0" smtClean="0"/>
              <a:t>They </a:t>
            </a:r>
            <a:r>
              <a:rPr lang="en-US" sz="1600" dirty="0"/>
              <a:t>bring together trading standards representatives from England and Wales to prioritise, fund and coordinate national and regional enforcement cases</a:t>
            </a:r>
            <a:r>
              <a:rPr lang="en-US" sz="1600" dirty="0" smtClean="0"/>
              <a:t>.</a:t>
            </a:r>
          </a:p>
          <a:p>
            <a:pPr marL="360363" lvl="1" indent="-360363">
              <a:spcAft>
                <a:spcPts val="600"/>
              </a:spcAft>
              <a:buClr>
                <a:srgbClr val="00B050"/>
              </a:buClr>
              <a:buFont typeface="Wingdings 3" panose="05040102010807070707" pitchFamily="18" charset="2"/>
              <a:buChar char=""/>
            </a:pPr>
            <a:r>
              <a:rPr lang="en-US" sz="1600" b="1" dirty="0" smtClean="0">
                <a:solidFill>
                  <a:srgbClr val="FF0000"/>
                </a:solidFill>
              </a:rPr>
              <a:t>P4.4 - Task 06 </a:t>
            </a:r>
            <a:r>
              <a:rPr lang="en-US" sz="1600" dirty="0" smtClean="0">
                <a:solidFill>
                  <a:srgbClr val="FF0000"/>
                </a:solidFill>
              </a:rPr>
              <a:t>– Read the following document, using one example, comment on the role Trading standards plays in the policing of the business world.</a:t>
            </a:r>
          </a:p>
          <a:p>
            <a:pPr marL="360363" lvl="1" indent="-360363">
              <a:spcAft>
                <a:spcPts val="600"/>
              </a:spcAft>
              <a:buClr>
                <a:srgbClr val="00B050"/>
              </a:buClr>
              <a:buFont typeface="Wingdings 3" panose="05040102010807070707" pitchFamily="18" charset="2"/>
              <a:buChar char=""/>
            </a:pPr>
            <a:r>
              <a:rPr lang="en-US" sz="1600" dirty="0" smtClean="0"/>
              <a:t>In this, describe the purpose of Trading Standards, the company charge, the objection and the outcome.</a:t>
            </a:r>
          </a:p>
          <a:p>
            <a:pPr marL="360363" lvl="1" indent="-360363">
              <a:spcAft>
                <a:spcPts val="600"/>
              </a:spcAft>
              <a:buClr>
                <a:srgbClr val="00B050"/>
              </a:buClr>
              <a:buFont typeface="Wingdings 3" panose="05040102010807070707" pitchFamily="18" charset="2"/>
              <a:buChar char=""/>
            </a:pPr>
            <a:r>
              <a:rPr lang="en-US" sz="1600" b="1" dirty="0" smtClean="0">
                <a:solidFill>
                  <a:srgbClr val="FF0000"/>
                </a:solidFill>
              </a:rPr>
              <a:t>P4.4 – Task 07 </a:t>
            </a:r>
            <a:r>
              <a:rPr lang="en-US" sz="1600" dirty="0" smtClean="0">
                <a:solidFill>
                  <a:srgbClr val="FF0000"/>
                </a:solidFill>
              </a:rPr>
              <a:t>– Describe the limitations form Penalties and the threat of trading Standard plays on advertising your company.</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P4.4 – Main Elements </a:t>
            </a:r>
            <a:r>
              <a:rPr lang="en-US" sz="2600" dirty="0"/>
              <a:t>and </a:t>
            </a:r>
            <a:r>
              <a:rPr lang="en-US" sz="2600" dirty="0" smtClean="0"/>
              <a:t>Impacts </a:t>
            </a:r>
            <a:r>
              <a:rPr lang="en-US" sz="2600" dirty="0"/>
              <a:t>of </a:t>
            </a:r>
            <a:r>
              <a:rPr lang="en-US" sz="2600" dirty="0" smtClean="0"/>
              <a:t>Constraints </a:t>
            </a:r>
            <a:r>
              <a:rPr lang="en-US" sz="2600" dirty="0"/>
              <a:t>on </a:t>
            </a:r>
            <a:r>
              <a:rPr lang="en-US" sz="2600" dirty="0" smtClean="0"/>
              <a:t>Marketing</a:t>
            </a:r>
            <a:endParaRPr lang="en-US" sz="2600"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0625" b="9223"/>
          <a:stretch/>
        </p:blipFill>
        <p:spPr>
          <a:xfrm>
            <a:off x="7159442" y="1078080"/>
            <a:ext cx="1648758" cy="1228932"/>
          </a:xfrm>
          <a:prstGeom prst="rect">
            <a:avLst/>
          </a:prstGeom>
          <a:effectLst>
            <a:outerShdw blurRad="101600" dist="38100" dir="2700000" sx="101000" sy="101000" algn="tl" rotWithShape="0">
              <a:prstClr val="black">
                <a:alpha val="40000"/>
              </a:prstClr>
            </a:outerShdw>
          </a:effec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9442" y="2393280"/>
            <a:ext cx="1648040" cy="904806"/>
          </a:xfrm>
          <a:prstGeom prst="rect">
            <a:avLst/>
          </a:prstGeom>
          <a:effectLst>
            <a:outerShdw blurRad="101600" dist="38100" dir="2700000" sx="101000" sy="101000" algn="tl" rotWithShape="0">
              <a:prstClr val="black">
                <a:alpha val="40000"/>
              </a:prstClr>
            </a:outerShdw>
          </a:effec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9442" y="4701640"/>
            <a:ext cx="1648039" cy="671576"/>
          </a:xfrm>
          <a:prstGeom prst="rect">
            <a:avLst/>
          </a:prstGeom>
          <a:effectLst>
            <a:outerShdw blurRad="101600" dist="38100" dir="2700000" sx="101000" sy="101000" algn="tl" rotWithShape="0">
              <a:prstClr val="black">
                <a:alpha val="40000"/>
              </a:prstClr>
            </a:outerShdw>
          </a:effectLst>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59442" y="3429000"/>
            <a:ext cx="1648039" cy="1103123"/>
          </a:xfrm>
          <a:prstGeom prst="rect">
            <a:avLst/>
          </a:prstGeom>
          <a:effectLst>
            <a:outerShdw blurRad="101600" dist="38100" dir="2700000" sx="101000" sy="101000" algn="tl" rotWithShape="0">
              <a:prstClr val="black">
                <a:alpha val="40000"/>
              </a:prstClr>
            </a:outerShdw>
          </a:effectLst>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59442" y="5501339"/>
            <a:ext cx="1648039" cy="1096013"/>
          </a:xfrm>
          <a:prstGeom prst="rect">
            <a:avLst/>
          </a:prstGeom>
          <a:effectLst>
            <a:outerShdw blurRad="101600" dist="38100" dir="2700000" sx="101000" sy="101000" algn="tl" rotWithShape="0">
              <a:prstClr val="black">
                <a:alpha val="40000"/>
              </a:prstClr>
            </a:outerShdw>
          </a:effectLst>
        </p:spPr>
      </p:pic>
    </p:spTree>
    <p:extLst>
      <p:ext uri="{BB962C8B-B14F-4D97-AF65-F5344CB8AC3E}">
        <p14:creationId xmlns:p14="http://schemas.microsoft.com/office/powerpoint/2010/main" val="301302404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39978"/>
          </a:xfrm>
          <a:prstGeom prst="rect">
            <a:avLst/>
          </a:prstGeom>
        </p:spPr>
        <p:txBody>
          <a:bodyPr wrap="square">
            <a:spAutoFit/>
          </a:bodyPr>
          <a:lstStyle/>
          <a:p>
            <a:pPr marL="0" lvl="1">
              <a:spcAft>
                <a:spcPts val="600"/>
              </a:spcAft>
              <a:buClr>
                <a:srgbClr val="00B050"/>
              </a:buClr>
            </a:pPr>
            <a:r>
              <a:rPr lang="en-US" b="1" dirty="0">
                <a:solidFill>
                  <a:srgbClr val="FF0000"/>
                </a:solidFill>
              </a:rPr>
              <a:t>P4.1 – Task 01 </a:t>
            </a:r>
            <a:r>
              <a:rPr lang="en-US" dirty="0">
                <a:solidFill>
                  <a:srgbClr val="FF0000"/>
                </a:solidFill>
              </a:rPr>
              <a:t>– Explain how your shop adverts have to abide by the rules and regulations of the Consumer Protection Act and advertising standards.</a:t>
            </a:r>
          </a:p>
          <a:p>
            <a:pPr marL="0" lvl="1">
              <a:spcAft>
                <a:spcPts val="600"/>
              </a:spcAft>
              <a:buClr>
                <a:srgbClr val="00B050"/>
              </a:buClr>
            </a:pPr>
            <a:r>
              <a:rPr lang="en-US" b="1" dirty="0" smtClean="0">
                <a:solidFill>
                  <a:srgbClr val="FF0000"/>
                </a:solidFill>
              </a:rPr>
              <a:t>P4.2 </a:t>
            </a:r>
            <a:r>
              <a:rPr lang="en-US" b="1" dirty="0">
                <a:solidFill>
                  <a:srgbClr val="FF0000"/>
                </a:solidFill>
              </a:rPr>
              <a:t>– Task 02 </a:t>
            </a:r>
            <a:r>
              <a:rPr lang="en-US" dirty="0">
                <a:solidFill>
                  <a:srgbClr val="FF0000"/>
                </a:solidFill>
              </a:rPr>
              <a:t>– Explain </a:t>
            </a:r>
            <a:r>
              <a:rPr lang="en-US">
                <a:solidFill>
                  <a:srgbClr val="FF0000"/>
                </a:solidFill>
              </a:rPr>
              <a:t>how </a:t>
            </a:r>
            <a:r>
              <a:rPr lang="en-US">
                <a:solidFill>
                  <a:srgbClr val="FF0000"/>
                </a:solidFill>
              </a:rPr>
              <a:t>Ethical, Cultural, Financial </a:t>
            </a:r>
            <a:r>
              <a:rPr lang="en-US" dirty="0">
                <a:solidFill>
                  <a:srgbClr val="FF0000"/>
                </a:solidFill>
              </a:rPr>
              <a:t>and Technical constraints can impact on Marketing.</a:t>
            </a:r>
          </a:p>
          <a:p>
            <a:pPr marL="0" lvl="1">
              <a:spcAft>
                <a:spcPts val="600"/>
              </a:spcAft>
              <a:buClr>
                <a:srgbClr val="00B050"/>
              </a:buClr>
            </a:pPr>
            <a:r>
              <a:rPr lang="en-US" b="1" dirty="0">
                <a:solidFill>
                  <a:srgbClr val="FF0000"/>
                </a:solidFill>
              </a:rPr>
              <a:t>P4.2 – Task 03 </a:t>
            </a:r>
            <a:r>
              <a:rPr lang="en-US" dirty="0">
                <a:solidFill>
                  <a:srgbClr val="FF0000"/>
                </a:solidFill>
              </a:rPr>
              <a:t>- Using your company example, explain how their marketing plan and marketing ability might be limited by financial and technical issues.</a:t>
            </a:r>
          </a:p>
          <a:p>
            <a:pPr marL="0" lvl="1">
              <a:spcAft>
                <a:spcPts val="600"/>
              </a:spcAft>
              <a:buClr>
                <a:srgbClr val="00B050"/>
              </a:buClr>
            </a:pPr>
            <a:r>
              <a:rPr lang="en-US" b="1" dirty="0" smtClean="0">
                <a:solidFill>
                  <a:srgbClr val="FF0000"/>
                </a:solidFill>
              </a:rPr>
              <a:t>P4.3 </a:t>
            </a:r>
            <a:r>
              <a:rPr lang="en-US" b="1" dirty="0">
                <a:solidFill>
                  <a:srgbClr val="FF0000"/>
                </a:solidFill>
              </a:rPr>
              <a:t>– Task 04 </a:t>
            </a:r>
            <a:r>
              <a:rPr lang="en-US" dirty="0">
                <a:solidFill>
                  <a:srgbClr val="FF0000"/>
                </a:solidFill>
              </a:rPr>
              <a:t>– Explain why Employees may be a restriction to marketing and advertising.</a:t>
            </a:r>
          </a:p>
          <a:p>
            <a:pPr marL="0" lvl="1">
              <a:spcAft>
                <a:spcPts val="600"/>
              </a:spcAft>
              <a:buClr>
                <a:srgbClr val="00B050"/>
              </a:buClr>
            </a:pPr>
            <a:r>
              <a:rPr lang="en-US" b="1" dirty="0">
                <a:solidFill>
                  <a:srgbClr val="FF0000"/>
                </a:solidFill>
              </a:rPr>
              <a:t>P4.3 – Task 05 </a:t>
            </a:r>
            <a:r>
              <a:rPr lang="en-US" dirty="0">
                <a:solidFill>
                  <a:srgbClr val="FF0000"/>
                </a:solidFill>
              </a:rPr>
              <a:t>– Explain what Broadcast rules and regulations exist to limit advertising and why it is important to advertise in a way that does not breach Broadcast Codes rules. </a:t>
            </a:r>
          </a:p>
          <a:p>
            <a:pPr marL="0" lvl="1">
              <a:spcAft>
                <a:spcPts val="600"/>
              </a:spcAft>
              <a:buClr>
                <a:srgbClr val="00B050"/>
              </a:buClr>
            </a:pPr>
            <a:r>
              <a:rPr lang="en-US" b="1" dirty="0" smtClean="0">
                <a:solidFill>
                  <a:srgbClr val="FF0000"/>
                </a:solidFill>
              </a:rPr>
              <a:t>P4.4 - Task 06 </a:t>
            </a:r>
            <a:r>
              <a:rPr lang="en-US" dirty="0" smtClean="0">
                <a:solidFill>
                  <a:srgbClr val="FF0000"/>
                </a:solidFill>
              </a:rPr>
              <a:t>– Read the following document, using one example, comment on the role Trading standards plays in the policing of the business world.</a:t>
            </a:r>
          </a:p>
          <a:p>
            <a:pPr marL="0" lvl="1">
              <a:spcAft>
                <a:spcPts val="600"/>
              </a:spcAft>
              <a:buClr>
                <a:srgbClr val="00B050"/>
              </a:buClr>
            </a:pPr>
            <a:r>
              <a:rPr lang="en-US" b="1" dirty="0" smtClean="0">
                <a:solidFill>
                  <a:srgbClr val="FF0000"/>
                </a:solidFill>
              </a:rPr>
              <a:t>P4.4 – Task 07 </a:t>
            </a:r>
            <a:r>
              <a:rPr lang="en-US" dirty="0" smtClean="0">
                <a:solidFill>
                  <a:srgbClr val="FF0000"/>
                </a:solidFill>
              </a:rPr>
              <a:t>– Describe the limitations form Penalties and the threat of trading Standard plays on advertising your company.</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P4 – Assessment Criteria</a:t>
            </a:r>
            <a:endParaRPr lang="en-US" sz="3600"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0625" b="9223"/>
          <a:stretch/>
        </p:blipFill>
        <p:spPr>
          <a:xfrm>
            <a:off x="7159442" y="1078080"/>
            <a:ext cx="1648758" cy="1228932"/>
          </a:xfrm>
          <a:prstGeom prst="rect">
            <a:avLst/>
          </a:prstGeom>
          <a:effectLst>
            <a:outerShdw blurRad="101600" dist="38100" dir="2700000" sx="101000" sy="101000" algn="tl" rotWithShape="0">
              <a:prstClr val="black">
                <a:alpha val="40000"/>
              </a:prstClr>
            </a:outerShdw>
          </a:effec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9442" y="2393280"/>
            <a:ext cx="1648040" cy="904806"/>
          </a:xfrm>
          <a:prstGeom prst="rect">
            <a:avLst/>
          </a:prstGeom>
          <a:effectLst>
            <a:outerShdw blurRad="101600" dist="38100" dir="2700000" sx="101000" sy="101000" algn="tl" rotWithShape="0">
              <a:prstClr val="black">
                <a:alpha val="40000"/>
              </a:prstClr>
            </a:outerShdw>
          </a:effec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9442" y="4701640"/>
            <a:ext cx="1648039" cy="671576"/>
          </a:xfrm>
          <a:prstGeom prst="rect">
            <a:avLst/>
          </a:prstGeom>
          <a:effectLst>
            <a:outerShdw blurRad="101600" dist="38100" dir="2700000" sx="101000" sy="101000" algn="tl" rotWithShape="0">
              <a:prstClr val="black">
                <a:alpha val="40000"/>
              </a:prstClr>
            </a:outerShdw>
          </a:effectLst>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59442" y="3429000"/>
            <a:ext cx="1648039" cy="1103123"/>
          </a:xfrm>
          <a:prstGeom prst="rect">
            <a:avLst/>
          </a:prstGeom>
          <a:effectLst>
            <a:outerShdw blurRad="101600" dist="38100" dir="2700000" sx="101000" sy="101000" algn="tl" rotWithShape="0">
              <a:prstClr val="black">
                <a:alpha val="40000"/>
              </a:prstClr>
            </a:outerShdw>
          </a:effectLst>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59442" y="5501339"/>
            <a:ext cx="1648039" cy="1096013"/>
          </a:xfrm>
          <a:prstGeom prst="rect">
            <a:avLst/>
          </a:prstGeom>
          <a:effectLst>
            <a:outerShdw blurRad="101600" dist="38100" dir="2700000" sx="101000" sy="101000" algn="tl" rotWithShape="0">
              <a:prstClr val="black">
                <a:alpha val="40000"/>
              </a:prstClr>
            </a:outerShdw>
          </a:effectLst>
        </p:spPr>
      </p:pic>
    </p:spTree>
    <p:extLst>
      <p:ext uri="{BB962C8B-B14F-4D97-AF65-F5344CB8AC3E}">
        <p14:creationId xmlns:p14="http://schemas.microsoft.com/office/powerpoint/2010/main" val="212201218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630903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443466102"/>
              </p:ext>
            </p:extLst>
          </p:nvPr>
        </p:nvGraphicFramePr>
        <p:xfrm>
          <a:off x="251520" y="1052736"/>
          <a:ext cx="8580620" cy="5599936"/>
        </p:xfrm>
        <a:graphic>
          <a:graphicData uri="http://schemas.openxmlformats.org/drawingml/2006/table">
            <a:tbl>
              <a:tblPr firstRow="1" bandRow="1">
                <a:tableStyleId>{5C22544A-7EE6-4342-B048-85BDC9FD1C3A}</a:tableStyleId>
              </a:tblPr>
              <a:tblGrid>
                <a:gridCol w="1296144"/>
                <a:gridCol w="3096344"/>
                <a:gridCol w="2016224"/>
                <a:gridCol w="2171908"/>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a:txBody>
                    <a:bodyPr/>
                    <a:lstStyle/>
                    <a:p>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The learner will: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The assessment criteria are the Pass requirements for this unit.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Merit the evidence must show that the candidate is able to:</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Distinction , the candidate is able to:</a:t>
                      </a:r>
                    </a:p>
                  </a:txBody>
                  <a:tcPr/>
                </a:tc>
              </a:tr>
              <a:tr h="27506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the role of marketing in businesses.</a:t>
                      </a:r>
                    </a:p>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Explain the role of the marketing function in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509776">
                <a:tc vMerge="1">
                  <a:txBody>
                    <a:bodyPr/>
                    <a:lstStyle/>
                    <a:p>
                      <a:endParaRPr lang="en-GB"/>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Describe how carrying out market analysis can benefit a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41868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Explain how businesses measure the impact of their marketing, using at least two contrasting businesses.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Analyse the impact of a particular marketing campaign run by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r>
              <a:tr h="2592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Know the constraints on marketing.</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P4: Describe the constraints on marketing for a specific business.</a:t>
                      </a:r>
                    </a:p>
                  </a:txBody>
                  <a:tcPr>
                    <a:solidFill>
                      <a:srgbClr val="FFC000"/>
                    </a:solidFill>
                  </a:tcPr>
                </a:tc>
                <a:tc>
                  <a:txBody>
                    <a:bodyPr/>
                    <a:lstStyle/>
                    <a:p>
                      <a:endParaRPr lang="en-GB" sz="100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000" dirty="0">
                        <a:latin typeface="Arial" panose="020B0604020202020204" pitchFamily="34" charset="0"/>
                        <a:cs typeface="Arial" panose="020B0604020202020204" pitchFamily="34" charset="0"/>
                      </a:endParaRPr>
                    </a:p>
                  </a:txBody>
                  <a:tcPr>
                    <a:solidFill>
                      <a:srgbClr val="FFC000"/>
                    </a:solidFill>
                  </a:tcPr>
                </a:tc>
              </a:tr>
              <a:tr h="58064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carry out market research for business opportunities.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Select market research method, type and tools for a market research proposal and give reasons for the choice.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Based on own research, assess the choice of market research </a:t>
                      </a:r>
                      <a:r>
                        <a:rPr kumimoji="0" lang="en-US" sz="1000" b="1" i="0" u="none" strike="noStrike" kern="1200" baseline="0" dirty="0" smtClean="0">
                          <a:solidFill>
                            <a:schemeClr val="dk1"/>
                          </a:solidFill>
                          <a:latin typeface="Arial" panose="020B0604020202020204" pitchFamily="34" charset="0"/>
                          <a:ea typeface="+mn-ea"/>
                          <a:cs typeface="Arial" panose="020B0604020202020204" pitchFamily="34" charset="0"/>
                        </a:rPr>
                        <a:t>method and type </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used, explaining their effectiveness.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Justify the choice and sequence of questions used in the market research.</a:t>
                      </a:r>
                    </a:p>
                  </a:txBody>
                  <a:tcPr/>
                </a:tc>
              </a:tr>
              <a:tr h="4552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Conduct primary and secondary research to identify business opportunities for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402336">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validate and present market research findings.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Assess the validity of market research findings for a specific business opportunity against its market research proposal.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M3: Based on assessment of own market research findings recommend improvements or additional market research requirements.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Recommend and justify marketing decisions that the business could take.</a:t>
                      </a:r>
                    </a:p>
                  </a:txBody>
                  <a:tcPr/>
                </a:tc>
              </a:tr>
              <a:tr h="402336">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Present market research findings in an appropriate format for the data obtained and audience.</a:t>
                      </a:r>
                    </a:p>
                  </a:txBody>
                  <a:tcPr/>
                </a:tc>
                <a:tc>
                  <a:txBody>
                    <a:bodyPr/>
                    <a:lstStyle/>
                    <a:p>
                      <a:endParaRPr lang="en-GB" sz="1000" dirty="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52011398"/>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All companies focus on 1 of the 4 strategies.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happens when your company reaches monopoly levels.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laws are there that restrict what you can say in an Ad.</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When companies change marketing strategy due to circumstances (VW).</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When companies are so large they no longer need one.</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40033"/>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00" dirty="0" smtClean="0"/>
              <a:t>In an ideal world we would market out products how we like, no restrictions on what we say or do, use the images we want but there are ethical, legal and moral implications on the style of marketing that gets done, and there are those who have fallen foul of these implications. Few companies have managed to avoid advertising conflicts.</a:t>
            </a:r>
            <a:endParaRPr lang="en-US" sz="1600" dirty="0"/>
          </a:p>
          <a:p>
            <a:pPr marL="631825" lvl="1" indent="-254000">
              <a:spcAft>
                <a:spcPts val="600"/>
              </a:spcAft>
              <a:buClr>
                <a:srgbClr val="00B050"/>
              </a:buClr>
              <a:buFont typeface="Arial" panose="020B0604020202020204" pitchFamily="34" charset="0"/>
              <a:buChar char="•"/>
            </a:pPr>
            <a:r>
              <a:rPr lang="en-US" sz="1600" b="1" dirty="0" smtClean="0"/>
              <a:t>Legal </a:t>
            </a:r>
            <a:r>
              <a:rPr lang="en-US" sz="1600" b="1" dirty="0"/>
              <a:t>constraints </a:t>
            </a:r>
            <a:r>
              <a:rPr lang="en-US" sz="1600" dirty="0"/>
              <a:t>(e.g. Consumer protection legislation) - Consumer rights and consumer protection law provides a way for individuals to fight back against abusive business </a:t>
            </a:r>
            <a:r>
              <a:rPr lang="en-US" sz="1600" dirty="0" smtClean="0"/>
              <a:t>practices including misleading marketing. </a:t>
            </a:r>
            <a:r>
              <a:rPr lang="en-US" sz="1600" dirty="0"/>
              <a:t>These laws are designed to hold </a:t>
            </a:r>
            <a:r>
              <a:rPr lang="en-US" sz="1600" dirty="0" smtClean="0"/>
              <a:t>companies </a:t>
            </a:r>
            <a:r>
              <a:rPr lang="en-US" sz="1600" dirty="0"/>
              <a:t>accountable when they seek to profit by taking advantage of a consumer’s lack of information or bargaining power</a:t>
            </a:r>
            <a:r>
              <a:rPr lang="en-US" sz="1600" dirty="0" smtClean="0"/>
              <a:t>. They </a:t>
            </a:r>
            <a:r>
              <a:rPr lang="en-US" sz="1600" dirty="0"/>
              <a:t>are enforced by government </a:t>
            </a:r>
            <a:r>
              <a:rPr lang="en-US" sz="1600" dirty="0" smtClean="0"/>
              <a:t>agencies.</a:t>
            </a:r>
            <a:endParaRPr lang="en-US" sz="1600" dirty="0"/>
          </a:p>
          <a:p>
            <a:pPr marL="631825" lvl="1" indent="-254000">
              <a:spcAft>
                <a:spcPts val="600"/>
              </a:spcAft>
              <a:buClr>
                <a:srgbClr val="00B050"/>
              </a:buClr>
              <a:buFont typeface="Arial" panose="020B0604020202020204" pitchFamily="34" charset="0"/>
              <a:buChar char="•"/>
            </a:pPr>
            <a:r>
              <a:rPr lang="en-US" sz="1600" dirty="0" smtClean="0"/>
              <a:t>These las cover </a:t>
            </a:r>
            <a:r>
              <a:rPr lang="en-US" sz="1600" dirty="0"/>
              <a:t>such </a:t>
            </a:r>
            <a:r>
              <a:rPr lang="en-US" sz="1600" dirty="0" smtClean="0"/>
              <a:t>deceits as not informing customers of exorbitant </a:t>
            </a:r>
            <a:r>
              <a:rPr lang="en-US" sz="1600" dirty="0"/>
              <a:t>interest rates on credit cards and other loans, hiding fees and </a:t>
            </a:r>
            <a:r>
              <a:rPr lang="en-US" sz="1600" dirty="0" smtClean="0"/>
              <a:t>penalties. </a:t>
            </a:r>
          </a:p>
          <a:p>
            <a:pPr marL="631825" lvl="1" indent="-254000">
              <a:spcAft>
                <a:spcPts val="600"/>
              </a:spcAft>
              <a:buClr>
                <a:srgbClr val="00B050"/>
              </a:buClr>
              <a:buFont typeface="Arial" panose="020B0604020202020204" pitchFamily="34" charset="0"/>
              <a:buChar char="•"/>
            </a:pPr>
            <a:r>
              <a:rPr lang="en-US" sz="1600" dirty="0" smtClean="0"/>
              <a:t>Consumer </a:t>
            </a:r>
            <a:r>
              <a:rPr lang="en-US" sz="1600" dirty="0"/>
              <a:t>rights laws also protect the public from false or misleading advertising. </a:t>
            </a:r>
            <a:r>
              <a:rPr lang="en-US" sz="1600" dirty="0" smtClean="0"/>
              <a:t>E.g., car sales people </a:t>
            </a:r>
            <a:r>
              <a:rPr lang="en-US" sz="1600" dirty="0"/>
              <a:t>have been known to advertise a vehicle at a reduced price in order to draw shoppers to the dealership. Once they arrive, however, that vehicle or sales price is no longer available. The dealer will then pressure shoppers into purchasing a vehicle on less favorable terms. </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Main Elements </a:t>
            </a:r>
            <a:r>
              <a:rPr lang="en-US" sz="2600" dirty="0"/>
              <a:t>and </a:t>
            </a:r>
            <a:r>
              <a:rPr lang="en-US" sz="2600" dirty="0" smtClean="0"/>
              <a:t>Impacts </a:t>
            </a:r>
            <a:r>
              <a:rPr lang="en-US" sz="2600" dirty="0"/>
              <a:t>of </a:t>
            </a:r>
            <a:r>
              <a:rPr lang="en-US" sz="2600" dirty="0" smtClean="0"/>
              <a:t>Constraints </a:t>
            </a:r>
            <a:r>
              <a:rPr lang="en-US" sz="2600" dirty="0"/>
              <a:t>on </a:t>
            </a:r>
            <a:r>
              <a:rPr lang="en-US" sz="2600" dirty="0" smtClean="0"/>
              <a:t>Marketing</a:t>
            </a:r>
            <a:endParaRPr lang="en-US" sz="2600"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52549</TotalTime>
  <Words>2942</Words>
  <Application>Microsoft Office PowerPoint</Application>
  <PresentationFormat>On-screen Show (4:3)</PresentationFormat>
  <Paragraphs>271</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03 – Learning Outcome (LO) Weightings</vt:lpstr>
      <vt:lpstr>Unit 01 – Learning Outcome (LO) Weightings</vt:lpstr>
      <vt:lpstr>Assessment Criteria</vt:lpstr>
      <vt:lpstr>P4.1 – Main Elements and Impacts of Constraints on Marketing</vt:lpstr>
      <vt:lpstr>P4.1 – Main Elements and Impacts of Constraints on Marketing</vt:lpstr>
      <vt:lpstr>P4.1 – Main Elements and Impacts of Constraints on Marketing</vt:lpstr>
      <vt:lpstr>P4.2 – Main Elements and Impacts of Constraints on Marketing</vt:lpstr>
      <vt:lpstr>P4.3 – Main Elements and Impacts of Constraints on Marketing</vt:lpstr>
      <vt:lpstr>P4.3 – Main Elements and Impacts of Constraints on Marketing</vt:lpstr>
      <vt:lpstr>P4.4 – Main Elements and Impacts of Constraints on Marketing</vt:lpstr>
      <vt:lpstr>P4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LO2 - Know The Constraints on Marketing</dc:title>
  <dc:subject>eBusiness</dc:subject>
  <dc:creator>Enderoth</dc:creator>
  <cp:lastModifiedBy>Stephen Rafferty</cp:lastModifiedBy>
  <cp:revision>1690</cp:revision>
  <cp:lastPrinted>2014-01-22T18:25:48Z</cp:lastPrinted>
  <dcterms:created xsi:type="dcterms:W3CDTF">2008-03-12T11:01:44Z</dcterms:created>
  <dcterms:modified xsi:type="dcterms:W3CDTF">2017-07-14T17:38:23Z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